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</p:embeddedFont>
    <p:embeddedFont>
      <p:font typeface="Libre Baskerville" panose="02000000000000000000" pitchFamily="2" charset="0"/>
      <p:regular r:id="rId18"/>
    </p:embeddedFont>
    <p:embeddedFont>
      <p:font typeface="Libre Baskerville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161733"/>
            <a:ext cx="9445523" cy="198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10"/>
              </a:lnSpc>
            </a:pPr>
            <a:r>
              <a:rPr lang="en-US" sz="6262" b="1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Customer Shopping Behavior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466279"/>
            <a:ext cx="9445523" cy="2096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79"/>
              </a:lnSpc>
            </a:pPr>
            <a:r>
              <a:rPr lang="en-US" sz="34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Analyzing 3,900 purchases to uncover spending patterns, customer segments, and product preferences.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962025" y="727319"/>
            <a:ext cx="1014045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Business Recommendations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1065009" y="2172814"/>
            <a:ext cx="412252" cy="412252"/>
          </a:xfrm>
          <a:custGeom>
            <a:avLst/>
            <a:gdLst/>
            <a:ahLst/>
            <a:cxnLst/>
            <a:rect l="l" t="t" r="r" b="b"/>
            <a:pathLst>
              <a:path w="412252" h="412252">
                <a:moveTo>
                  <a:pt x="0" y="0"/>
                </a:moveTo>
                <a:lnTo>
                  <a:pt x="412252" y="0"/>
                </a:lnTo>
                <a:lnTo>
                  <a:pt x="412252" y="412252"/>
                </a:lnTo>
                <a:lnTo>
                  <a:pt x="0" y="412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954" r="-795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55146" y="2145354"/>
            <a:ext cx="3728045" cy="45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6"/>
              </a:lnSpc>
            </a:pPr>
            <a:r>
              <a:rPr lang="en-US" sz="28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Boost Subscriptions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5146" y="2673106"/>
            <a:ext cx="15470829" cy="4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325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Promote exclusive benefits.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1065009" y="3756641"/>
            <a:ext cx="412252" cy="412252"/>
          </a:xfrm>
          <a:custGeom>
            <a:avLst/>
            <a:gdLst/>
            <a:ahLst/>
            <a:cxnLst/>
            <a:rect l="l" t="t" r="r" b="b"/>
            <a:pathLst>
              <a:path w="412252" h="412252">
                <a:moveTo>
                  <a:pt x="0" y="0"/>
                </a:moveTo>
                <a:lnTo>
                  <a:pt x="412252" y="0"/>
                </a:lnTo>
                <a:lnTo>
                  <a:pt x="412252" y="412251"/>
                </a:lnTo>
                <a:lnTo>
                  <a:pt x="0" y="412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954" r="-795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55146" y="3729190"/>
            <a:ext cx="5334298" cy="45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6"/>
              </a:lnSpc>
            </a:pPr>
            <a:r>
              <a:rPr lang="en-US" sz="28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Loyalty Programs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55146" y="4256932"/>
            <a:ext cx="15470829" cy="4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325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Reward repeat buyers for "Loyal" segment.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1065009" y="5340477"/>
            <a:ext cx="412252" cy="412252"/>
          </a:xfrm>
          <a:custGeom>
            <a:avLst/>
            <a:gdLst/>
            <a:ahLst/>
            <a:cxnLst/>
            <a:rect l="l" t="t" r="r" b="b"/>
            <a:pathLst>
              <a:path w="412252" h="412252">
                <a:moveTo>
                  <a:pt x="0" y="0"/>
                </a:moveTo>
                <a:lnTo>
                  <a:pt x="412252" y="0"/>
                </a:lnTo>
                <a:lnTo>
                  <a:pt x="412252" y="412252"/>
                </a:lnTo>
                <a:lnTo>
                  <a:pt x="0" y="412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954" r="-795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55146" y="5313016"/>
            <a:ext cx="5536254" cy="443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26"/>
              </a:lnSpc>
            </a:pPr>
            <a:r>
              <a:rPr lang="en-US" sz="2887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Review Discount Policy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5146" y="5840759"/>
            <a:ext cx="15470829" cy="4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325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Balance sales with margin control.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1065009" y="6924304"/>
            <a:ext cx="412252" cy="412252"/>
          </a:xfrm>
          <a:custGeom>
            <a:avLst/>
            <a:gdLst/>
            <a:ahLst/>
            <a:cxnLst/>
            <a:rect l="l" t="t" r="r" b="b"/>
            <a:pathLst>
              <a:path w="412252" h="412252">
                <a:moveTo>
                  <a:pt x="0" y="0"/>
                </a:moveTo>
                <a:lnTo>
                  <a:pt x="412252" y="0"/>
                </a:lnTo>
                <a:lnTo>
                  <a:pt x="412252" y="412251"/>
                </a:lnTo>
                <a:lnTo>
                  <a:pt x="0" y="412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954" r="-7954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55146" y="6896843"/>
            <a:ext cx="3737174" cy="45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6"/>
              </a:lnSpc>
            </a:pPr>
            <a:r>
              <a:rPr lang="en-US" sz="28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Product Positioning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55146" y="7424585"/>
            <a:ext cx="15470829" cy="4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325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Highlight top-rated and best-selling items.</a:t>
            </a:r>
          </a:p>
        </p:txBody>
      </p:sp>
      <p:sp>
        <p:nvSpPr>
          <p:cNvPr id="18" name="Freeform 18" descr="preencoded.png"/>
          <p:cNvSpPr/>
          <p:nvPr/>
        </p:nvSpPr>
        <p:spPr>
          <a:xfrm>
            <a:off x="1065009" y="8508130"/>
            <a:ext cx="412252" cy="412252"/>
          </a:xfrm>
          <a:custGeom>
            <a:avLst/>
            <a:gdLst/>
            <a:ahLst/>
            <a:cxnLst/>
            <a:rect l="l" t="t" r="r" b="b"/>
            <a:pathLst>
              <a:path w="412252" h="412252">
                <a:moveTo>
                  <a:pt x="0" y="0"/>
                </a:moveTo>
                <a:lnTo>
                  <a:pt x="412252" y="0"/>
                </a:lnTo>
                <a:lnTo>
                  <a:pt x="412252" y="412252"/>
                </a:lnTo>
                <a:lnTo>
                  <a:pt x="0" y="412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954" r="-7954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855146" y="8480669"/>
            <a:ext cx="3753743" cy="45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6"/>
              </a:lnSpc>
            </a:pPr>
            <a:r>
              <a:rPr lang="en-US" sz="28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Targeted Marketing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55146" y="9008421"/>
            <a:ext cx="15470829" cy="4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325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Focus on high-revenue age groups and express shipping users.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1341682"/>
            <a:ext cx="6729632" cy="871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Project Overview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3106636"/>
            <a:ext cx="4580934" cy="3004242"/>
            <a:chOff x="0" y="0"/>
            <a:chExt cx="6107913" cy="40056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7938" cy="4005707"/>
            </a:xfrm>
            <a:custGeom>
              <a:avLst/>
              <a:gdLst/>
              <a:ahLst/>
              <a:cxnLst/>
              <a:rect l="l" t="t" r="r" b="b"/>
              <a:pathLst>
                <a:path w="6107938" h="400570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864098" y="0"/>
                  </a:lnTo>
                  <a:cubicBezTo>
                    <a:pt x="5998718" y="0"/>
                    <a:pt x="6107938" y="109220"/>
                    <a:pt x="6107938" y="243840"/>
                  </a:cubicBezTo>
                  <a:lnTo>
                    <a:pt x="6107938" y="3761867"/>
                  </a:lnTo>
                  <a:cubicBezTo>
                    <a:pt x="6107938" y="3896487"/>
                    <a:pt x="5998718" y="4005707"/>
                    <a:pt x="5864098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992238" y="3068536"/>
            <a:ext cx="4580934" cy="152400"/>
            <a:chOff x="0" y="0"/>
            <a:chExt cx="6107913" cy="203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7938" cy="203200"/>
            </a:xfrm>
            <a:custGeom>
              <a:avLst/>
              <a:gdLst/>
              <a:ahLst/>
              <a:cxnLst/>
              <a:rect l="l" t="t" r="r" b="b"/>
              <a:pathLst>
                <a:path w="6107938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006338" y="0"/>
                  </a:lnTo>
                  <a:cubicBezTo>
                    <a:pt x="6062472" y="0"/>
                    <a:pt x="6107938" y="45466"/>
                    <a:pt x="6107938" y="101600"/>
                  </a:cubicBezTo>
                  <a:cubicBezTo>
                    <a:pt x="6107938" y="157734"/>
                    <a:pt x="6062472" y="203200"/>
                    <a:pt x="6006338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2857424" y="2681440"/>
            <a:ext cx="850554" cy="850554"/>
            <a:chOff x="0" y="0"/>
            <a:chExt cx="1134072" cy="1134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3247882" y="2827358"/>
            <a:ext cx="340223" cy="52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3859" y="3796303"/>
            <a:ext cx="3741241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Data-Driven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859" y="4333132"/>
            <a:ext cx="3937692" cy="93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Uncover spending patterns and customer segments.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856684" y="3106636"/>
            <a:ext cx="4581077" cy="3004242"/>
            <a:chOff x="0" y="0"/>
            <a:chExt cx="6108103" cy="40056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08065" cy="4005707"/>
            </a:xfrm>
            <a:custGeom>
              <a:avLst/>
              <a:gdLst/>
              <a:ahLst/>
              <a:cxnLst/>
              <a:rect l="l" t="t" r="r" b="b"/>
              <a:pathLst>
                <a:path w="6108065" h="400570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864225" y="0"/>
                  </a:lnTo>
                  <a:cubicBezTo>
                    <a:pt x="5998845" y="0"/>
                    <a:pt x="6108065" y="109220"/>
                    <a:pt x="6108065" y="243840"/>
                  </a:cubicBezTo>
                  <a:lnTo>
                    <a:pt x="6108065" y="3761867"/>
                  </a:lnTo>
                  <a:cubicBezTo>
                    <a:pt x="6108065" y="3896487"/>
                    <a:pt x="5998845" y="4005707"/>
                    <a:pt x="5864225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5856684" y="3068536"/>
            <a:ext cx="4581077" cy="152400"/>
            <a:chOff x="0" y="0"/>
            <a:chExt cx="6108103" cy="203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08065" cy="203200"/>
            </a:xfrm>
            <a:custGeom>
              <a:avLst/>
              <a:gdLst/>
              <a:ahLst/>
              <a:cxnLst/>
              <a:rect l="l" t="t" r="r" b="b"/>
              <a:pathLst>
                <a:path w="6108065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006465" y="0"/>
                  </a:lnTo>
                  <a:cubicBezTo>
                    <a:pt x="6062599" y="0"/>
                    <a:pt x="6108065" y="45466"/>
                    <a:pt x="6108065" y="101600"/>
                  </a:cubicBezTo>
                  <a:cubicBezTo>
                    <a:pt x="6108065" y="157734"/>
                    <a:pt x="6062599" y="203200"/>
                    <a:pt x="6006465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7721870" y="2681440"/>
            <a:ext cx="850554" cy="850554"/>
            <a:chOff x="0" y="0"/>
            <a:chExt cx="1134072" cy="11340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7977116" y="2827358"/>
            <a:ext cx="340223" cy="52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78306" y="3796303"/>
            <a:ext cx="354404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Strategic Decisions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187611" y="4333132"/>
            <a:ext cx="4259456" cy="142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Guide business decisions with product and subscription insights.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92238" y="6819605"/>
            <a:ext cx="9445523" cy="2096986"/>
            <a:chOff x="0" y="0"/>
            <a:chExt cx="12594031" cy="279598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594082" cy="2796032"/>
            </a:xfrm>
            <a:custGeom>
              <a:avLst/>
              <a:gdLst/>
              <a:ahLst/>
              <a:cxnLst/>
              <a:rect l="l" t="t" r="r" b="b"/>
              <a:pathLst>
                <a:path w="12594082" h="279603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2350242" y="0"/>
                  </a:lnTo>
                  <a:cubicBezTo>
                    <a:pt x="12484862" y="0"/>
                    <a:pt x="12594082" y="109220"/>
                    <a:pt x="12594082" y="243840"/>
                  </a:cubicBezTo>
                  <a:lnTo>
                    <a:pt x="12594082" y="2552192"/>
                  </a:lnTo>
                  <a:cubicBezTo>
                    <a:pt x="12594082" y="2686812"/>
                    <a:pt x="12484862" y="2796032"/>
                    <a:pt x="12350242" y="2796032"/>
                  </a:cubicBezTo>
                  <a:lnTo>
                    <a:pt x="243840" y="2796032"/>
                  </a:lnTo>
                  <a:cubicBezTo>
                    <a:pt x="109220" y="2796032"/>
                    <a:pt x="0" y="2686812"/>
                    <a:pt x="0" y="2552192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992238" y="6781505"/>
            <a:ext cx="9445523" cy="152400"/>
            <a:chOff x="0" y="0"/>
            <a:chExt cx="12594031" cy="203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594082" cy="203200"/>
            </a:xfrm>
            <a:custGeom>
              <a:avLst/>
              <a:gdLst/>
              <a:ahLst/>
              <a:cxnLst/>
              <a:rect l="l" t="t" r="r" b="b"/>
              <a:pathLst>
                <a:path w="12594082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2492482" y="0"/>
                  </a:lnTo>
                  <a:cubicBezTo>
                    <a:pt x="12548615" y="0"/>
                    <a:pt x="12594082" y="45466"/>
                    <a:pt x="12594082" y="101600"/>
                  </a:cubicBezTo>
                  <a:cubicBezTo>
                    <a:pt x="12594082" y="157734"/>
                    <a:pt x="12548615" y="203200"/>
                    <a:pt x="12492482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5289728" y="6394399"/>
            <a:ext cx="850554" cy="850554"/>
            <a:chOff x="0" y="0"/>
            <a:chExt cx="1134072" cy="113407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5573173" y="6502298"/>
            <a:ext cx="340223" cy="52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3859" y="7509272"/>
            <a:ext cx="3868045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Optimize Operations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3859" y="8046091"/>
            <a:ext cx="8802291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Improve efficiency and reduce costs through data.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5738767" y="402488"/>
            <a:ext cx="6672262" cy="87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6"/>
              </a:lnSpc>
            </a:pPr>
            <a:r>
              <a:rPr lang="en-US" sz="5559" b="1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Dataset Summary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3246" y="1438918"/>
            <a:ext cx="2692797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99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3246" y="2070573"/>
            <a:ext cx="6267450" cy="93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2" lvl="1" indent="-178146" algn="just">
              <a:lnSpc>
                <a:spcPts val="3874"/>
              </a:lnSpc>
              <a:buFont typeface="Arial"/>
              <a:buChar char="•"/>
            </a:pPr>
            <a:r>
              <a:rPr lang="en-US" sz="2362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Customer demographics (Age, Gender, Location, Subscription)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3246" y="3124048"/>
            <a:ext cx="6267450" cy="93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2" lvl="1" indent="-178146" algn="just">
              <a:lnSpc>
                <a:spcPts val="3874"/>
              </a:lnSpc>
              <a:buFont typeface="Arial"/>
              <a:buChar char="•"/>
            </a:pPr>
            <a:r>
              <a:rPr lang="en-US" sz="2362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Purchase details (Item, Category, Amount, Season, Size, Color)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3246" y="4173132"/>
            <a:ext cx="6267450" cy="1420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2" lvl="1" indent="-178146" algn="just">
              <a:lnSpc>
                <a:spcPts val="3874"/>
              </a:lnSpc>
              <a:buFont typeface="Arial"/>
              <a:buChar char="•"/>
            </a:pPr>
            <a:r>
              <a:rPr lang="en-US" sz="2362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Shopping behavior (Discount, Promo, Previous Purchases, Frequency, Review, Shipping)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04899" y="1438918"/>
            <a:ext cx="3006130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99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Snapshot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04899" y="2070573"/>
            <a:ext cx="6267450" cy="44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2" lvl="1" indent="-178146" algn="l">
              <a:lnSpc>
                <a:spcPts val="3874"/>
              </a:lnSpc>
              <a:buFont typeface="Arial"/>
              <a:buChar char="•"/>
            </a:pPr>
            <a:r>
              <a:rPr lang="en-US" sz="2362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3,900 Rows, 18 Columns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04899" y="2556348"/>
            <a:ext cx="6267450" cy="44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2" lvl="1" indent="-178146" algn="l">
              <a:lnSpc>
                <a:spcPts val="3874"/>
              </a:lnSpc>
              <a:buFont typeface="Arial"/>
              <a:buChar char="•"/>
            </a:pPr>
            <a:r>
              <a:rPr lang="en-US" sz="2362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37 missing values in Review Rating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404899" y="3219298"/>
            <a:ext cx="6267450" cy="6267450"/>
          </a:xfrm>
          <a:custGeom>
            <a:avLst/>
            <a:gdLst/>
            <a:ahLst/>
            <a:cxnLst/>
            <a:rect l="l" t="t" r="r" b="b"/>
            <a:pathLst>
              <a:path w="6267450" h="6267450">
                <a:moveTo>
                  <a:pt x="0" y="0"/>
                </a:moveTo>
                <a:lnTo>
                  <a:pt x="6267450" y="0"/>
                </a:lnTo>
                <a:lnTo>
                  <a:pt x="6267450" y="6267450"/>
                </a:lnTo>
                <a:lnTo>
                  <a:pt x="0" y="6267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3252" y="788641"/>
            <a:ext cx="9843497" cy="139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Exploratory Data Analysis (Python)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3252" y="2487663"/>
            <a:ext cx="654548" cy="327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3252" y="2920308"/>
            <a:ext cx="9843497" cy="28575"/>
            <a:chOff x="0" y="0"/>
            <a:chExt cx="13124663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24687" cy="38100"/>
            </a:xfrm>
            <a:custGeom>
              <a:avLst/>
              <a:gdLst/>
              <a:ahLst/>
              <a:cxnLst/>
              <a:rect l="l" t="t" r="r" b="b"/>
              <a:pathLst>
                <a:path w="13124687" h="38100">
                  <a:moveTo>
                    <a:pt x="0" y="0"/>
                  </a:moveTo>
                  <a:lnTo>
                    <a:pt x="13124687" y="0"/>
                  </a:lnTo>
                  <a:lnTo>
                    <a:pt x="1312468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793252" y="3081185"/>
            <a:ext cx="5022952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Loading &amp; Initial Exploration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3252" y="3514134"/>
            <a:ext cx="9843497" cy="35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19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Imported with pandas, checked structure and summary statistics.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3252" y="4273153"/>
            <a:ext cx="425948" cy="327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93252" y="4705798"/>
            <a:ext cx="9843497" cy="28575"/>
            <a:chOff x="0" y="0"/>
            <a:chExt cx="13124663" cy="38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24687" cy="38100"/>
            </a:xfrm>
            <a:custGeom>
              <a:avLst/>
              <a:gdLst/>
              <a:ahLst/>
              <a:cxnLst/>
              <a:rect l="l" t="t" r="r" b="b"/>
              <a:pathLst>
                <a:path w="13124687" h="38100">
                  <a:moveTo>
                    <a:pt x="0" y="0"/>
                  </a:moveTo>
                  <a:lnTo>
                    <a:pt x="13124687" y="0"/>
                  </a:lnTo>
                  <a:lnTo>
                    <a:pt x="1312468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793252" y="4866684"/>
            <a:ext cx="3308147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Missing Data Handling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3252" y="5299624"/>
            <a:ext cx="9843497" cy="35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19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Imputed Review Rating using median per category.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3252" y="6058643"/>
            <a:ext cx="425948" cy="32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93252" y="6491288"/>
            <a:ext cx="9843497" cy="28575"/>
            <a:chOff x="0" y="0"/>
            <a:chExt cx="13124663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124687" cy="38100"/>
            </a:xfrm>
            <a:custGeom>
              <a:avLst/>
              <a:gdLst/>
              <a:ahLst/>
              <a:cxnLst/>
              <a:rect l="l" t="t" r="r" b="b"/>
              <a:pathLst>
                <a:path w="13124687" h="38100">
                  <a:moveTo>
                    <a:pt x="0" y="0"/>
                  </a:moveTo>
                  <a:lnTo>
                    <a:pt x="13124687" y="0"/>
                  </a:lnTo>
                  <a:lnTo>
                    <a:pt x="1312468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793252" y="6652174"/>
            <a:ext cx="6945811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Column Standardization &amp; Feature Engineering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3252" y="7037489"/>
            <a:ext cx="9843497" cy="40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1950">
                <a:solidFill>
                  <a:srgbClr val="454240"/>
                </a:solidFill>
                <a:latin typeface="Consolas"/>
                <a:ea typeface="Consolas"/>
                <a:cs typeface="Consolas"/>
                <a:sym typeface="Consolas"/>
              </a:rPr>
              <a:t>Renamed to snake_case, created age_group and purchase_frequency_days.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3252" y="7844132"/>
            <a:ext cx="654548" cy="327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93252" y="8276777"/>
            <a:ext cx="9843497" cy="28575"/>
            <a:chOff x="0" y="0"/>
            <a:chExt cx="13124663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124687" cy="38100"/>
            </a:xfrm>
            <a:custGeom>
              <a:avLst/>
              <a:gdLst/>
              <a:ahLst/>
              <a:cxnLst/>
              <a:rect l="l" t="t" r="r" b="b"/>
              <a:pathLst>
                <a:path w="13124687" h="38100">
                  <a:moveTo>
                    <a:pt x="0" y="0"/>
                  </a:moveTo>
                  <a:lnTo>
                    <a:pt x="13124687" y="0"/>
                  </a:lnTo>
                  <a:lnTo>
                    <a:pt x="1312468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793252" y="8437664"/>
            <a:ext cx="4536434" cy="363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Consistency &amp; Integration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3252" y="8870604"/>
            <a:ext cx="9843497" cy="35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19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Dropped redundant promo_code_used, loaded to PostgreSQL.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3"/>
          </a:xfrm>
          <a:custGeom>
            <a:avLst/>
            <a:gdLst/>
            <a:ahLst/>
            <a:cxnLst/>
            <a:rect l="l" t="t" r="r" b="b"/>
            <a:pathLst>
              <a:path w="18288000" h="3544043">
                <a:moveTo>
                  <a:pt x="0" y="0"/>
                </a:moveTo>
                <a:lnTo>
                  <a:pt x="18288000" y="0"/>
                </a:lnTo>
                <a:lnTo>
                  <a:pt x="18288000" y="3544043"/>
                </a:lnTo>
                <a:lnTo>
                  <a:pt x="0" y="3544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4314977"/>
            <a:ext cx="7373838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Data Analysis (SQL)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559476"/>
            <a:ext cx="16303523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Key business questions answered through structured SQL analysis.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3188" y="6408239"/>
            <a:ext cx="5283546" cy="3098159"/>
            <a:chOff x="0" y="0"/>
            <a:chExt cx="7044728" cy="4130878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6994017" cy="4080129"/>
            </a:xfrm>
            <a:custGeom>
              <a:avLst/>
              <a:gdLst/>
              <a:ahLst/>
              <a:cxnLst/>
              <a:rect l="l" t="t" r="r" b="b"/>
              <a:pathLst>
                <a:path w="6994017" h="4080129">
                  <a:moveTo>
                    <a:pt x="0" y="243840"/>
                  </a:moveTo>
                  <a:cubicBezTo>
                    <a:pt x="0" y="109220"/>
                    <a:pt x="109728" y="0"/>
                    <a:pt x="245110" y="0"/>
                  </a:cubicBezTo>
                  <a:lnTo>
                    <a:pt x="6748907" y="0"/>
                  </a:lnTo>
                  <a:cubicBezTo>
                    <a:pt x="6884288" y="0"/>
                    <a:pt x="6994017" y="109220"/>
                    <a:pt x="6994017" y="243840"/>
                  </a:cubicBezTo>
                  <a:lnTo>
                    <a:pt x="6994017" y="3836289"/>
                  </a:lnTo>
                  <a:cubicBezTo>
                    <a:pt x="6994017" y="3970909"/>
                    <a:pt x="6884288" y="4080129"/>
                    <a:pt x="6748907" y="4080129"/>
                  </a:cubicBezTo>
                  <a:lnTo>
                    <a:pt x="245110" y="4080129"/>
                  </a:lnTo>
                  <a:cubicBezTo>
                    <a:pt x="109728" y="4080129"/>
                    <a:pt x="0" y="3970909"/>
                    <a:pt x="0" y="3836289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44817" cy="4130929"/>
            </a:xfrm>
            <a:custGeom>
              <a:avLst/>
              <a:gdLst/>
              <a:ahLst/>
              <a:cxnLst/>
              <a:rect l="l" t="t" r="r" b="b"/>
              <a:pathLst>
                <a:path w="7044817" h="4130929">
                  <a:moveTo>
                    <a:pt x="0" y="269240"/>
                  </a:moveTo>
                  <a:cubicBezTo>
                    <a:pt x="0" y="120396"/>
                    <a:pt x="121285" y="0"/>
                    <a:pt x="270510" y="0"/>
                  </a:cubicBezTo>
                  <a:lnTo>
                    <a:pt x="6774307" y="0"/>
                  </a:lnTo>
                  <a:lnTo>
                    <a:pt x="6774307" y="25400"/>
                  </a:lnTo>
                  <a:lnTo>
                    <a:pt x="6774307" y="0"/>
                  </a:lnTo>
                  <a:cubicBezTo>
                    <a:pt x="6923532" y="0"/>
                    <a:pt x="7044817" y="120396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3861689"/>
                  </a:lnTo>
                  <a:lnTo>
                    <a:pt x="7019417" y="3861689"/>
                  </a:lnTo>
                  <a:lnTo>
                    <a:pt x="7044817" y="3861689"/>
                  </a:lnTo>
                  <a:cubicBezTo>
                    <a:pt x="7044817" y="4010533"/>
                    <a:pt x="6923532" y="4130929"/>
                    <a:pt x="6774307" y="4130929"/>
                  </a:cubicBezTo>
                  <a:lnTo>
                    <a:pt x="6774307" y="4105529"/>
                  </a:lnTo>
                  <a:lnTo>
                    <a:pt x="6774307" y="4130929"/>
                  </a:lnTo>
                  <a:lnTo>
                    <a:pt x="270510" y="4130929"/>
                  </a:lnTo>
                  <a:lnTo>
                    <a:pt x="270510" y="4105529"/>
                  </a:lnTo>
                  <a:lnTo>
                    <a:pt x="270510" y="4130929"/>
                  </a:lnTo>
                  <a:cubicBezTo>
                    <a:pt x="121285" y="4130929"/>
                    <a:pt x="0" y="4010533"/>
                    <a:pt x="0" y="386168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61689"/>
                  </a:lnTo>
                  <a:lnTo>
                    <a:pt x="25400" y="3861689"/>
                  </a:lnTo>
                  <a:lnTo>
                    <a:pt x="50800" y="3861689"/>
                  </a:lnTo>
                  <a:cubicBezTo>
                    <a:pt x="50800" y="3982212"/>
                    <a:pt x="148971" y="4080129"/>
                    <a:pt x="270510" y="4080129"/>
                  </a:cubicBezTo>
                  <a:lnTo>
                    <a:pt x="6774307" y="4080129"/>
                  </a:lnTo>
                  <a:cubicBezTo>
                    <a:pt x="6895719" y="4080129"/>
                    <a:pt x="6994017" y="3982212"/>
                    <a:pt x="6994017" y="3861689"/>
                  </a:cubicBezTo>
                  <a:lnTo>
                    <a:pt x="6994017" y="269240"/>
                  </a:lnTo>
                  <a:cubicBezTo>
                    <a:pt x="6994017" y="148717"/>
                    <a:pt x="6895846" y="50800"/>
                    <a:pt x="6774307" y="50800"/>
                  </a:cubicBezTo>
                  <a:lnTo>
                    <a:pt x="270510" y="50800"/>
                  </a:lnTo>
                  <a:lnTo>
                    <a:pt x="270510" y="25400"/>
                  </a:lnTo>
                  <a:lnTo>
                    <a:pt x="270510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954138" y="6427289"/>
            <a:ext cx="152400" cy="3060059"/>
            <a:chOff x="0" y="0"/>
            <a:chExt cx="203200" cy="40800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200" cy="4080129"/>
            </a:xfrm>
            <a:custGeom>
              <a:avLst/>
              <a:gdLst/>
              <a:ahLst/>
              <a:cxnLst/>
              <a:rect l="l" t="t" r="r" b="b"/>
              <a:pathLst>
                <a:path w="203200" h="408012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78529"/>
                  </a:lnTo>
                  <a:cubicBezTo>
                    <a:pt x="203200" y="4034663"/>
                    <a:pt x="157734" y="4080129"/>
                    <a:pt x="101600" y="4080129"/>
                  </a:cubicBezTo>
                  <a:cubicBezTo>
                    <a:pt x="45466" y="4080129"/>
                    <a:pt x="0" y="4034663"/>
                    <a:pt x="0" y="3978529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428158" y="6729860"/>
            <a:ext cx="4363041" cy="441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50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Revenue by Gender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8159" y="7266680"/>
            <a:ext cx="4487913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dirty="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Female: $75,191 | Male: $157,890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02156" y="6408239"/>
            <a:ext cx="5283546" cy="3098159"/>
            <a:chOff x="0" y="0"/>
            <a:chExt cx="7044728" cy="4130878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6994017" cy="4080129"/>
            </a:xfrm>
            <a:custGeom>
              <a:avLst/>
              <a:gdLst/>
              <a:ahLst/>
              <a:cxnLst/>
              <a:rect l="l" t="t" r="r" b="b"/>
              <a:pathLst>
                <a:path w="6994017" h="4080129">
                  <a:moveTo>
                    <a:pt x="0" y="243840"/>
                  </a:moveTo>
                  <a:cubicBezTo>
                    <a:pt x="0" y="109220"/>
                    <a:pt x="109728" y="0"/>
                    <a:pt x="245110" y="0"/>
                  </a:cubicBezTo>
                  <a:lnTo>
                    <a:pt x="6748907" y="0"/>
                  </a:lnTo>
                  <a:cubicBezTo>
                    <a:pt x="6884288" y="0"/>
                    <a:pt x="6994017" y="109220"/>
                    <a:pt x="6994017" y="243840"/>
                  </a:cubicBezTo>
                  <a:lnTo>
                    <a:pt x="6994017" y="3836289"/>
                  </a:lnTo>
                  <a:cubicBezTo>
                    <a:pt x="6994017" y="3970909"/>
                    <a:pt x="6884288" y="4080129"/>
                    <a:pt x="6748907" y="4080129"/>
                  </a:cubicBezTo>
                  <a:lnTo>
                    <a:pt x="245110" y="4080129"/>
                  </a:lnTo>
                  <a:cubicBezTo>
                    <a:pt x="109728" y="4080129"/>
                    <a:pt x="0" y="3970909"/>
                    <a:pt x="0" y="3836289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044817" cy="4130929"/>
            </a:xfrm>
            <a:custGeom>
              <a:avLst/>
              <a:gdLst/>
              <a:ahLst/>
              <a:cxnLst/>
              <a:rect l="l" t="t" r="r" b="b"/>
              <a:pathLst>
                <a:path w="7044817" h="4130929">
                  <a:moveTo>
                    <a:pt x="0" y="269240"/>
                  </a:moveTo>
                  <a:cubicBezTo>
                    <a:pt x="0" y="120396"/>
                    <a:pt x="121285" y="0"/>
                    <a:pt x="270510" y="0"/>
                  </a:cubicBezTo>
                  <a:lnTo>
                    <a:pt x="6774307" y="0"/>
                  </a:lnTo>
                  <a:lnTo>
                    <a:pt x="6774307" y="25400"/>
                  </a:lnTo>
                  <a:lnTo>
                    <a:pt x="6774307" y="0"/>
                  </a:lnTo>
                  <a:cubicBezTo>
                    <a:pt x="6923532" y="0"/>
                    <a:pt x="7044817" y="120396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3861689"/>
                  </a:lnTo>
                  <a:lnTo>
                    <a:pt x="7019417" y="3861689"/>
                  </a:lnTo>
                  <a:lnTo>
                    <a:pt x="7044817" y="3861689"/>
                  </a:lnTo>
                  <a:cubicBezTo>
                    <a:pt x="7044817" y="4010533"/>
                    <a:pt x="6923532" y="4130929"/>
                    <a:pt x="6774307" y="4130929"/>
                  </a:cubicBezTo>
                  <a:lnTo>
                    <a:pt x="6774307" y="4105529"/>
                  </a:lnTo>
                  <a:lnTo>
                    <a:pt x="6774307" y="4130929"/>
                  </a:lnTo>
                  <a:lnTo>
                    <a:pt x="270510" y="4130929"/>
                  </a:lnTo>
                  <a:lnTo>
                    <a:pt x="270510" y="4105529"/>
                  </a:lnTo>
                  <a:lnTo>
                    <a:pt x="270510" y="4130929"/>
                  </a:lnTo>
                  <a:cubicBezTo>
                    <a:pt x="121285" y="4130929"/>
                    <a:pt x="0" y="4010533"/>
                    <a:pt x="0" y="386168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61689"/>
                  </a:lnTo>
                  <a:lnTo>
                    <a:pt x="25400" y="3861689"/>
                  </a:lnTo>
                  <a:lnTo>
                    <a:pt x="50800" y="3861689"/>
                  </a:lnTo>
                  <a:cubicBezTo>
                    <a:pt x="50800" y="3982212"/>
                    <a:pt x="148971" y="4080129"/>
                    <a:pt x="270510" y="4080129"/>
                  </a:cubicBezTo>
                  <a:lnTo>
                    <a:pt x="6774307" y="4080129"/>
                  </a:lnTo>
                  <a:cubicBezTo>
                    <a:pt x="6895719" y="4080129"/>
                    <a:pt x="6994017" y="3982212"/>
                    <a:pt x="6994017" y="3861689"/>
                  </a:cubicBezTo>
                  <a:lnTo>
                    <a:pt x="6994017" y="269240"/>
                  </a:lnTo>
                  <a:cubicBezTo>
                    <a:pt x="6994017" y="148717"/>
                    <a:pt x="6895846" y="50800"/>
                    <a:pt x="6774307" y="50800"/>
                  </a:cubicBezTo>
                  <a:lnTo>
                    <a:pt x="270510" y="50800"/>
                  </a:lnTo>
                  <a:lnTo>
                    <a:pt x="270510" y="25400"/>
                  </a:lnTo>
                  <a:lnTo>
                    <a:pt x="270510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483106" y="6427289"/>
            <a:ext cx="152400" cy="3060059"/>
            <a:chOff x="0" y="0"/>
            <a:chExt cx="203200" cy="40800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3200" cy="4080129"/>
            </a:xfrm>
            <a:custGeom>
              <a:avLst/>
              <a:gdLst/>
              <a:ahLst/>
              <a:cxnLst/>
              <a:rect l="l" t="t" r="r" b="b"/>
              <a:pathLst>
                <a:path w="203200" h="408012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78529"/>
                  </a:lnTo>
                  <a:cubicBezTo>
                    <a:pt x="203200" y="4034663"/>
                    <a:pt x="157734" y="4080129"/>
                    <a:pt x="101600" y="4080129"/>
                  </a:cubicBezTo>
                  <a:cubicBezTo>
                    <a:pt x="45466" y="4080129"/>
                    <a:pt x="0" y="4034663"/>
                    <a:pt x="0" y="3978529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6957117" y="6729860"/>
            <a:ext cx="4487913" cy="89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High-Spending Discount Users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57117" y="7709592"/>
            <a:ext cx="4487913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Identified 839 customers.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31113" y="6408239"/>
            <a:ext cx="5283546" cy="3098159"/>
            <a:chOff x="0" y="0"/>
            <a:chExt cx="7044728" cy="4130878"/>
          </a:xfrm>
        </p:grpSpPr>
        <p:sp>
          <p:nvSpPr>
            <p:cNvPr id="23" name="Freeform 23"/>
            <p:cNvSpPr/>
            <p:nvPr/>
          </p:nvSpPr>
          <p:spPr>
            <a:xfrm>
              <a:off x="25400" y="25400"/>
              <a:ext cx="6994017" cy="4080129"/>
            </a:xfrm>
            <a:custGeom>
              <a:avLst/>
              <a:gdLst/>
              <a:ahLst/>
              <a:cxnLst/>
              <a:rect l="l" t="t" r="r" b="b"/>
              <a:pathLst>
                <a:path w="6994017" h="4080129">
                  <a:moveTo>
                    <a:pt x="0" y="243840"/>
                  </a:moveTo>
                  <a:cubicBezTo>
                    <a:pt x="0" y="109220"/>
                    <a:pt x="109728" y="0"/>
                    <a:pt x="245110" y="0"/>
                  </a:cubicBezTo>
                  <a:lnTo>
                    <a:pt x="6748907" y="0"/>
                  </a:lnTo>
                  <a:cubicBezTo>
                    <a:pt x="6884288" y="0"/>
                    <a:pt x="6994017" y="109220"/>
                    <a:pt x="6994017" y="243840"/>
                  </a:cubicBezTo>
                  <a:lnTo>
                    <a:pt x="6994017" y="3836289"/>
                  </a:lnTo>
                  <a:cubicBezTo>
                    <a:pt x="6994017" y="3970909"/>
                    <a:pt x="6884288" y="4080129"/>
                    <a:pt x="6748907" y="4080129"/>
                  </a:cubicBezTo>
                  <a:lnTo>
                    <a:pt x="245110" y="4080129"/>
                  </a:lnTo>
                  <a:cubicBezTo>
                    <a:pt x="109728" y="4080129"/>
                    <a:pt x="0" y="3970909"/>
                    <a:pt x="0" y="3836289"/>
                  </a:cubicBez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044817" cy="4130929"/>
            </a:xfrm>
            <a:custGeom>
              <a:avLst/>
              <a:gdLst/>
              <a:ahLst/>
              <a:cxnLst/>
              <a:rect l="l" t="t" r="r" b="b"/>
              <a:pathLst>
                <a:path w="7044817" h="4130929">
                  <a:moveTo>
                    <a:pt x="0" y="269240"/>
                  </a:moveTo>
                  <a:cubicBezTo>
                    <a:pt x="0" y="120396"/>
                    <a:pt x="121285" y="0"/>
                    <a:pt x="270510" y="0"/>
                  </a:cubicBezTo>
                  <a:lnTo>
                    <a:pt x="6774307" y="0"/>
                  </a:lnTo>
                  <a:lnTo>
                    <a:pt x="6774307" y="25400"/>
                  </a:lnTo>
                  <a:lnTo>
                    <a:pt x="6774307" y="0"/>
                  </a:lnTo>
                  <a:cubicBezTo>
                    <a:pt x="6923532" y="0"/>
                    <a:pt x="7044817" y="120396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3861689"/>
                  </a:lnTo>
                  <a:lnTo>
                    <a:pt x="7019417" y="3861689"/>
                  </a:lnTo>
                  <a:lnTo>
                    <a:pt x="7044817" y="3861689"/>
                  </a:lnTo>
                  <a:cubicBezTo>
                    <a:pt x="7044817" y="4010533"/>
                    <a:pt x="6923532" y="4130929"/>
                    <a:pt x="6774307" y="4130929"/>
                  </a:cubicBezTo>
                  <a:lnTo>
                    <a:pt x="6774307" y="4105529"/>
                  </a:lnTo>
                  <a:lnTo>
                    <a:pt x="6774307" y="4130929"/>
                  </a:lnTo>
                  <a:lnTo>
                    <a:pt x="270510" y="4130929"/>
                  </a:lnTo>
                  <a:lnTo>
                    <a:pt x="270510" y="4105529"/>
                  </a:lnTo>
                  <a:lnTo>
                    <a:pt x="270510" y="4130929"/>
                  </a:lnTo>
                  <a:cubicBezTo>
                    <a:pt x="121285" y="4130929"/>
                    <a:pt x="0" y="4010533"/>
                    <a:pt x="0" y="386168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861689"/>
                  </a:lnTo>
                  <a:lnTo>
                    <a:pt x="25400" y="3861689"/>
                  </a:lnTo>
                  <a:lnTo>
                    <a:pt x="50800" y="3861689"/>
                  </a:lnTo>
                  <a:cubicBezTo>
                    <a:pt x="50800" y="3982212"/>
                    <a:pt x="148971" y="4080129"/>
                    <a:pt x="270510" y="4080129"/>
                  </a:cubicBezTo>
                  <a:lnTo>
                    <a:pt x="6774307" y="4080129"/>
                  </a:lnTo>
                  <a:cubicBezTo>
                    <a:pt x="6895719" y="4080129"/>
                    <a:pt x="6994017" y="3982212"/>
                    <a:pt x="6994017" y="3861689"/>
                  </a:cubicBezTo>
                  <a:lnTo>
                    <a:pt x="6994017" y="269240"/>
                  </a:lnTo>
                  <a:cubicBezTo>
                    <a:pt x="6994017" y="148717"/>
                    <a:pt x="6895846" y="50800"/>
                    <a:pt x="6774307" y="50800"/>
                  </a:cubicBezTo>
                  <a:lnTo>
                    <a:pt x="270510" y="50800"/>
                  </a:lnTo>
                  <a:lnTo>
                    <a:pt x="270510" y="25400"/>
                  </a:lnTo>
                  <a:lnTo>
                    <a:pt x="270510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012063" y="6427289"/>
            <a:ext cx="152400" cy="3060059"/>
            <a:chOff x="0" y="0"/>
            <a:chExt cx="203200" cy="408007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3200" cy="4080129"/>
            </a:xfrm>
            <a:custGeom>
              <a:avLst/>
              <a:gdLst/>
              <a:ahLst/>
              <a:cxnLst/>
              <a:rect l="l" t="t" r="r" b="b"/>
              <a:pathLst>
                <a:path w="203200" h="4080129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3978529"/>
                  </a:lnTo>
                  <a:cubicBezTo>
                    <a:pt x="203200" y="4034663"/>
                    <a:pt x="157734" y="4080129"/>
                    <a:pt x="101600" y="4080129"/>
                  </a:cubicBezTo>
                  <a:cubicBezTo>
                    <a:pt x="45466" y="4080129"/>
                    <a:pt x="0" y="4034663"/>
                    <a:pt x="0" y="3978529"/>
                  </a:cubicBezTo>
                  <a:close/>
                </a:path>
              </a:pathLst>
            </a:custGeom>
            <a:solidFill>
              <a:srgbClr val="B88E2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12486084" y="6729860"/>
            <a:ext cx="4487913" cy="89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Top 5 Products by Rating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86084" y="7709592"/>
            <a:ext cx="4487913" cy="1422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Gloves (3.86), Sandals (3.84), Boots (3.82), Hat (3.80), Skirt (3.78)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3077613" y="517922"/>
            <a:ext cx="9915129" cy="576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749" b="1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SQL Insights: Shipping &amp; Subscriptions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77612" y="1606153"/>
            <a:ext cx="4237587" cy="283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 dirty="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Shipping Type Comparison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77613" y="2021234"/>
            <a:ext cx="5832424" cy="3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1899" dirty="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Standard: $58.46 | Express: $60.48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3077613" y="2620118"/>
            <a:ext cx="5832424" cy="5832424"/>
          </a:xfrm>
          <a:custGeom>
            <a:avLst/>
            <a:gdLst/>
            <a:ahLst/>
            <a:cxnLst/>
            <a:rect l="l" t="t" r="r" b="b"/>
            <a:pathLst>
              <a:path w="5832424" h="5832424">
                <a:moveTo>
                  <a:pt x="0" y="0"/>
                </a:moveTo>
                <a:lnTo>
                  <a:pt x="5832424" y="0"/>
                </a:lnTo>
                <a:lnTo>
                  <a:pt x="5832424" y="5832424"/>
                </a:lnTo>
                <a:lnTo>
                  <a:pt x="0" y="5832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87478" y="1606153"/>
            <a:ext cx="3932187" cy="29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Subscribers vs. Non-Subscribers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87478" y="2021234"/>
            <a:ext cx="5832424" cy="745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8"/>
              </a:lnSpc>
            </a:pPr>
            <a:r>
              <a:rPr lang="en-US" sz="1899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Subscribers: 1053 customers, Avg Spend $59.49, Total Revenue $62,645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87478" y="2807646"/>
            <a:ext cx="5832424" cy="745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8"/>
              </a:lnSpc>
            </a:pPr>
            <a:r>
              <a:rPr lang="en-US" sz="1899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Non-Subscribers: 2847 customers, Avg Spend $59.87, Total Revenue $170,436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9387478" y="3713407"/>
            <a:ext cx="5832424" cy="5832424"/>
          </a:xfrm>
          <a:custGeom>
            <a:avLst/>
            <a:gdLst/>
            <a:ahLst/>
            <a:cxnLst/>
            <a:rect l="l" t="t" r="r" b="b"/>
            <a:pathLst>
              <a:path w="5832424" h="5832424">
                <a:moveTo>
                  <a:pt x="0" y="0"/>
                </a:moveTo>
                <a:lnTo>
                  <a:pt x="5832424" y="0"/>
                </a:lnTo>
                <a:lnTo>
                  <a:pt x="5832424" y="5832424"/>
                </a:lnTo>
                <a:lnTo>
                  <a:pt x="0" y="5832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50238" y="1546774"/>
            <a:ext cx="9445523" cy="174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SQL Insights: Product &amp; Customer Focus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6" y="3767728"/>
            <a:ext cx="4590459" cy="3012434"/>
            <a:chOff x="0" y="0"/>
            <a:chExt cx="6120613" cy="4016578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07938" cy="4003802"/>
            </a:xfrm>
            <a:custGeom>
              <a:avLst/>
              <a:gdLst/>
              <a:ahLst/>
              <a:cxnLst/>
              <a:rect l="l" t="t" r="r" b="b"/>
              <a:pathLst>
                <a:path w="6107938" h="400380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8934" y="0"/>
                  </a:lnTo>
                  <a:cubicBezTo>
                    <a:pt x="6036691" y="0"/>
                    <a:pt x="6107938" y="71120"/>
                    <a:pt x="6107938" y="158750"/>
                  </a:cubicBezTo>
                  <a:lnTo>
                    <a:pt x="6107938" y="3845052"/>
                  </a:lnTo>
                  <a:cubicBezTo>
                    <a:pt x="6107938" y="3932809"/>
                    <a:pt x="6036818" y="4003802"/>
                    <a:pt x="5948934" y="4003802"/>
                  </a:cubicBezTo>
                  <a:lnTo>
                    <a:pt x="159004" y="4003802"/>
                  </a:lnTo>
                  <a:cubicBezTo>
                    <a:pt x="71120" y="4003929"/>
                    <a:pt x="0" y="3932809"/>
                    <a:pt x="0" y="3845052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20638" cy="4016502"/>
            </a:xfrm>
            <a:custGeom>
              <a:avLst/>
              <a:gdLst/>
              <a:ahLst/>
              <a:cxnLst/>
              <a:rect l="l" t="t" r="r" b="b"/>
              <a:pathLst>
                <a:path w="6120638" h="401650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597" y="0"/>
                    <a:pt x="6120638" y="73914"/>
                    <a:pt x="6120638" y="165100"/>
                  </a:cubicBezTo>
                  <a:lnTo>
                    <a:pt x="6114288" y="165100"/>
                  </a:lnTo>
                  <a:lnTo>
                    <a:pt x="6120638" y="165100"/>
                  </a:lnTo>
                  <a:lnTo>
                    <a:pt x="6120638" y="3851402"/>
                  </a:lnTo>
                  <a:lnTo>
                    <a:pt x="6114288" y="3851402"/>
                  </a:lnTo>
                  <a:lnTo>
                    <a:pt x="6120638" y="3851402"/>
                  </a:lnTo>
                  <a:cubicBezTo>
                    <a:pt x="6120638" y="3942588"/>
                    <a:pt x="6046597" y="4016502"/>
                    <a:pt x="5955284" y="4016502"/>
                  </a:cubicBezTo>
                  <a:lnTo>
                    <a:pt x="5955284" y="4010152"/>
                  </a:lnTo>
                  <a:lnTo>
                    <a:pt x="5955284" y="4016502"/>
                  </a:lnTo>
                  <a:lnTo>
                    <a:pt x="165354" y="4016502"/>
                  </a:lnTo>
                  <a:lnTo>
                    <a:pt x="165354" y="4010152"/>
                  </a:lnTo>
                  <a:lnTo>
                    <a:pt x="165354" y="4016502"/>
                  </a:lnTo>
                  <a:cubicBezTo>
                    <a:pt x="74041" y="4016502"/>
                    <a:pt x="0" y="3942588"/>
                    <a:pt x="0" y="385140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51402"/>
                  </a:lnTo>
                  <a:lnTo>
                    <a:pt x="6350" y="3851402"/>
                  </a:lnTo>
                  <a:lnTo>
                    <a:pt x="12700" y="3851402"/>
                  </a:lnTo>
                  <a:cubicBezTo>
                    <a:pt x="12700" y="3935603"/>
                    <a:pt x="81026" y="4003802"/>
                    <a:pt x="165354" y="4003802"/>
                  </a:cubicBezTo>
                  <a:lnTo>
                    <a:pt x="5955284" y="4003802"/>
                  </a:lnTo>
                  <a:cubicBezTo>
                    <a:pt x="6039612" y="4003802"/>
                    <a:pt x="6107938" y="3935603"/>
                    <a:pt x="6107938" y="3851402"/>
                  </a:cubicBezTo>
                  <a:lnTo>
                    <a:pt x="6107938" y="165100"/>
                  </a:lnTo>
                  <a:cubicBezTo>
                    <a:pt x="6107938" y="80899"/>
                    <a:pt x="6039612" y="12700"/>
                    <a:pt x="5955284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8143284" y="4046487"/>
            <a:ext cx="3994842" cy="89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Discount-Dependent Products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3284" y="5026228"/>
            <a:ext cx="3994842" cy="131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Hat (50%), Sneakers (49.66%), Coat (49.07%), Sweater (48.17%), Pants (47.37%)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09922" y="3767728"/>
            <a:ext cx="4590602" cy="3012434"/>
            <a:chOff x="0" y="0"/>
            <a:chExt cx="6120803" cy="401657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108192" cy="4003802"/>
            </a:xfrm>
            <a:custGeom>
              <a:avLst/>
              <a:gdLst/>
              <a:ahLst/>
              <a:cxnLst/>
              <a:rect l="l" t="t" r="r" b="b"/>
              <a:pathLst>
                <a:path w="6108192" h="400380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45052"/>
                  </a:lnTo>
                  <a:cubicBezTo>
                    <a:pt x="6108192" y="3932809"/>
                    <a:pt x="6037072" y="4003802"/>
                    <a:pt x="5949188" y="4003802"/>
                  </a:cubicBezTo>
                  <a:lnTo>
                    <a:pt x="159004" y="4003802"/>
                  </a:lnTo>
                  <a:cubicBezTo>
                    <a:pt x="71120" y="4003929"/>
                    <a:pt x="0" y="3932809"/>
                    <a:pt x="0" y="3845052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120892" cy="4016502"/>
            </a:xfrm>
            <a:custGeom>
              <a:avLst/>
              <a:gdLst/>
              <a:ahLst/>
              <a:cxnLst/>
              <a:rect l="l" t="t" r="r" b="b"/>
              <a:pathLst>
                <a:path w="6120892" h="401650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51402"/>
                  </a:lnTo>
                  <a:lnTo>
                    <a:pt x="6114542" y="3851402"/>
                  </a:lnTo>
                  <a:lnTo>
                    <a:pt x="6120892" y="3851402"/>
                  </a:lnTo>
                  <a:cubicBezTo>
                    <a:pt x="6120892" y="3942588"/>
                    <a:pt x="6046851" y="4016502"/>
                    <a:pt x="5955538" y="4016502"/>
                  </a:cubicBezTo>
                  <a:lnTo>
                    <a:pt x="5955538" y="4010152"/>
                  </a:lnTo>
                  <a:lnTo>
                    <a:pt x="5955538" y="4016502"/>
                  </a:lnTo>
                  <a:lnTo>
                    <a:pt x="165354" y="4016502"/>
                  </a:lnTo>
                  <a:lnTo>
                    <a:pt x="165354" y="4010152"/>
                  </a:lnTo>
                  <a:lnTo>
                    <a:pt x="165354" y="4016502"/>
                  </a:lnTo>
                  <a:cubicBezTo>
                    <a:pt x="74041" y="4016502"/>
                    <a:pt x="0" y="3942588"/>
                    <a:pt x="0" y="385140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51402"/>
                  </a:lnTo>
                  <a:lnTo>
                    <a:pt x="6350" y="3851402"/>
                  </a:lnTo>
                  <a:lnTo>
                    <a:pt x="12700" y="3851402"/>
                  </a:lnTo>
                  <a:cubicBezTo>
                    <a:pt x="12700" y="3935603"/>
                    <a:pt x="81026" y="4003802"/>
                    <a:pt x="165354" y="4003802"/>
                  </a:cubicBezTo>
                  <a:lnTo>
                    <a:pt x="5955538" y="4003802"/>
                  </a:lnTo>
                  <a:cubicBezTo>
                    <a:pt x="6039866" y="4003802"/>
                    <a:pt x="6108192" y="3935603"/>
                    <a:pt x="6108192" y="3851402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3007731" y="4046487"/>
            <a:ext cx="3994995" cy="89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5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Segmentation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7731" y="5026228"/>
            <a:ext cx="3994995" cy="93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Loyal (3116), New (83), Returning (701)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45476" y="7054158"/>
            <a:ext cx="9455048" cy="1662265"/>
            <a:chOff x="0" y="0"/>
            <a:chExt cx="12606731" cy="221635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F7EDD4"/>
            </a:solidFill>
            <a:ln w="12700"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DDD3B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8143284" y="7332906"/>
            <a:ext cx="7401516" cy="441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50" dirty="0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Repeat Buyers &amp; Subscriptions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43284" y="7869736"/>
            <a:ext cx="8859441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 dirty="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958 repeat buyers are subscribers.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992238" y="2753020"/>
            <a:ext cx="9727704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Top Products by Category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7476" y="4229843"/>
            <a:ext cx="16313048" cy="3280172"/>
            <a:chOff x="0" y="0"/>
            <a:chExt cx="21750731" cy="43735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50655" cy="4373499"/>
            </a:xfrm>
            <a:custGeom>
              <a:avLst/>
              <a:gdLst/>
              <a:ahLst/>
              <a:cxnLst/>
              <a:rect l="l" t="t" r="r" b="b"/>
              <a:pathLst>
                <a:path w="21750655" h="4373499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21585174" y="0"/>
                  </a:lnTo>
                  <a:lnTo>
                    <a:pt x="21585174" y="6350"/>
                  </a:lnTo>
                  <a:lnTo>
                    <a:pt x="21585174" y="0"/>
                  </a:lnTo>
                  <a:cubicBezTo>
                    <a:pt x="21676613" y="0"/>
                    <a:pt x="21750655" y="73914"/>
                    <a:pt x="21750655" y="165100"/>
                  </a:cubicBezTo>
                  <a:lnTo>
                    <a:pt x="21744305" y="165100"/>
                  </a:lnTo>
                  <a:lnTo>
                    <a:pt x="21750655" y="165100"/>
                  </a:lnTo>
                  <a:lnTo>
                    <a:pt x="21750655" y="4208399"/>
                  </a:lnTo>
                  <a:lnTo>
                    <a:pt x="21744305" y="4208399"/>
                  </a:lnTo>
                  <a:lnTo>
                    <a:pt x="21750655" y="4208399"/>
                  </a:lnTo>
                  <a:cubicBezTo>
                    <a:pt x="21750655" y="4299585"/>
                    <a:pt x="21676488" y="4373499"/>
                    <a:pt x="21585174" y="4373499"/>
                  </a:cubicBezTo>
                  <a:lnTo>
                    <a:pt x="21585174" y="4367149"/>
                  </a:lnTo>
                  <a:lnTo>
                    <a:pt x="21585174" y="4373499"/>
                  </a:lnTo>
                  <a:lnTo>
                    <a:pt x="165481" y="4373499"/>
                  </a:lnTo>
                  <a:lnTo>
                    <a:pt x="165481" y="4367149"/>
                  </a:lnTo>
                  <a:lnTo>
                    <a:pt x="165481" y="4373499"/>
                  </a:lnTo>
                  <a:cubicBezTo>
                    <a:pt x="74041" y="4373499"/>
                    <a:pt x="0" y="4299585"/>
                    <a:pt x="0" y="420839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208399"/>
                  </a:lnTo>
                  <a:lnTo>
                    <a:pt x="6350" y="4208399"/>
                  </a:lnTo>
                  <a:lnTo>
                    <a:pt x="12700" y="4208399"/>
                  </a:lnTo>
                  <a:cubicBezTo>
                    <a:pt x="12700" y="4292600"/>
                    <a:pt x="81153" y="4360799"/>
                    <a:pt x="165481" y="4360799"/>
                  </a:cubicBezTo>
                  <a:lnTo>
                    <a:pt x="21585174" y="4360799"/>
                  </a:lnTo>
                  <a:cubicBezTo>
                    <a:pt x="21669629" y="4360799"/>
                    <a:pt x="21737955" y="4292600"/>
                    <a:pt x="21737955" y="4208399"/>
                  </a:cubicBezTo>
                  <a:lnTo>
                    <a:pt x="21737955" y="165100"/>
                  </a:lnTo>
                  <a:cubicBezTo>
                    <a:pt x="21737955" y="80899"/>
                    <a:pt x="21669502" y="12700"/>
                    <a:pt x="2158517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01763" y="4244130"/>
            <a:ext cx="16284473" cy="812902"/>
            <a:chOff x="0" y="0"/>
            <a:chExt cx="21712631" cy="10838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285427" y="4328522"/>
            <a:ext cx="2685012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46997" y="4328522"/>
            <a:ext cx="5937199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Accessories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60754" y="4328522"/>
            <a:ext cx="5941962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Jewelry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01763" y="5057032"/>
            <a:ext cx="16284473" cy="812902"/>
            <a:chOff x="0" y="0"/>
            <a:chExt cx="21712631" cy="10838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285427" y="5141414"/>
            <a:ext cx="2685012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46997" y="5141414"/>
            <a:ext cx="5937199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Clothing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0754" y="5141414"/>
            <a:ext cx="5941962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Blouse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01763" y="5869934"/>
            <a:ext cx="16284473" cy="812902"/>
            <a:chOff x="0" y="0"/>
            <a:chExt cx="21712631" cy="10838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285427" y="5954316"/>
            <a:ext cx="2685012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46997" y="5954316"/>
            <a:ext cx="5937199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Footwear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60754" y="5954316"/>
            <a:ext cx="5941962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Sandals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01763" y="6682826"/>
            <a:ext cx="16284473" cy="812902"/>
            <a:chOff x="0" y="0"/>
            <a:chExt cx="21712631" cy="10838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1285427" y="6767217"/>
            <a:ext cx="2685012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46997" y="6767217"/>
            <a:ext cx="5937199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Outerwear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60754" y="6767217"/>
            <a:ext cx="5941962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387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Jacket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/>
          <p:cNvSpPr/>
          <p:nvPr/>
        </p:nvSpPr>
        <p:spPr>
          <a:xfrm>
            <a:off x="533400" y="1348581"/>
            <a:ext cx="17221200" cy="8824119"/>
          </a:xfrm>
          <a:custGeom>
            <a:avLst/>
            <a:gdLst/>
            <a:ahLst/>
            <a:cxnLst/>
            <a:rect l="l" t="t" r="r" b="b"/>
            <a:pathLst>
              <a:path w="16230600" h="8938419">
                <a:moveTo>
                  <a:pt x="0" y="0"/>
                </a:moveTo>
                <a:lnTo>
                  <a:pt x="16230600" y="0"/>
                </a:lnTo>
                <a:lnTo>
                  <a:pt x="16230600" y="8938419"/>
                </a:lnTo>
                <a:lnTo>
                  <a:pt x="0" y="8938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4" r="-52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18825" y="369887"/>
            <a:ext cx="5872957" cy="65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49" b="1">
                <a:solidFill>
                  <a:srgbClr val="5C4E3D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Power BI 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0554" y="11384013"/>
            <a:ext cx="4394749" cy="27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Avg. Review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32402" y="11384013"/>
            <a:ext cx="4394892" cy="27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Non-Subscribers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450</Words>
  <Application>Microsoft Office PowerPoint</Application>
  <PresentationFormat>Custom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Libre Baskerville Bold</vt:lpstr>
      <vt:lpstr>Libre Baskerville</vt:lpstr>
      <vt:lpstr>DM Sans</vt:lpstr>
      <vt:lpstr>Consolas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Shopping Behavior Analysis</dc:title>
  <cp:lastModifiedBy>Jasreen NA</cp:lastModifiedBy>
  <cp:revision>2</cp:revision>
  <dcterms:created xsi:type="dcterms:W3CDTF">2006-08-16T00:00:00Z</dcterms:created>
  <dcterms:modified xsi:type="dcterms:W3CDTF">2026-01-21T12:46:16Z</dcterms:modified>
  <dc:identifier>DAG-_Gm2x30</dc:identifier>
</cp:coreProperties>
</file>